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60" r:id="rId6"/>
    <p:sldId id="291" r:id="rId7"/>
    <p:sldId id="261" r:id="rId8"/>
    <p:sldId id="263" r:id="rId9"/>
    <p:sldId id="266" r:id="rId10"/>
    <p:sldId id="278" r:id="rId11"/>
    <p:sldId id="277" r:id="rId12"/>
    <p:sldId id="279" r:id="rId13"/>
    <p:sldId id="287" r:id="rId14"/>
    <p:sldId id="292" r:id="rId15"/>
    <p:sldId id="293" r:id="rId16"/>
    <p:sldId id="297" r:id="rId17"/>
    <p:sldId id="294" r:id="rId18"/>
    <p:sldId id="285" r:id="rId19"/>
    <p:sldId id="268" r:id="rId20"/>
    <p:sldId id="295" r:id="rId21"/>
    <p:sldId id="29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 autoAdjust="0"/>
    <p:restoredTop sz="94490" autoAdjust="0"/>
  </p:normalViewPr>
  <p:slideViewPr>
    <p:cSldViewPr snapToGrid="0" snapToObjects="1">
      <p:cViewPr varScale="1">
        <p:scale>
          <a:sx n="121" d="100"/>
          <a:sy n="121" d="100"/>
        </p:scale>
        <p:origin x="187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7490-F974-4831-A23C-50ED5F15DB9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59B6-52E1-4076-8F92-61B9213A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59B6-52E1-4076-8F92-61B9213ADF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59B6-52E1-4076-8F92-61B9213ADF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3293" y="3521561"/>
            <a:ext cx="7078436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80"/>
              </a:lnSpc>
            </a:pPr>
            <a:r>
              <a:rPr lang="en-US" sz="3200" dirty="0">
                <a:solidFill>
                  <a:schemeClr val="bg1"/>
                </a:solidFill>
                <a:latin typeface="Georgia"/>
                <a:cs typeface="Georgia"/>
              </a:rPr>
              <a:t>Center for Excellence in </a:t>
            </a:r>
          </a:p>
          <a:p>
            <a:pPr algn="ctr">
              <a:lnSpc>
                <a:spcPts val="4980"/>
              </a:lnSpc>
            </a:pPr>
            <a:r>
              <a:rPr lang="en-US" sz="3200" dirty="0">
                <a:solidFill>
                  <a:schemeClr val="bg1"/>
                </a:solidFill>
                <a:latin typeface="Georgia"/>
                <a:cs typeface="Georgia"/>
              </a:rPr>
              <a:t>Teaching and Learning (CETL)</a:t>
            </a:r>
            <a:endParaRPr lang="en-US" sz="2800" dirty="0">
              <a:solidFill>
                <a:schemeClr val="bg1"/>
              </a:solidFill>
              <a:latin typeface="Georgia"/>
              <a:cs typeface="Georgia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An Overview of the CETL for New Faculty Orientation</a:t>
            </a:r>
          </a:p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August 16, 2023</a:t>
            </a:r>
          </a:p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 descr="student-un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052" y="350264"/>
            <a:ext cx="6698244" cy="3003633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32" y="922492"/>
            <a:ext cx="1456553" cy="10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97" y="1077175"/>
            <a:ext cx="616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Classroom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902" y="752559"/>
            <a:ext cx="21071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CETL Tour: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17" y="2277504"/>
            <a:ext cx="4862954" cy="324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684" y="2955548"/>
            <a:ext cx="4593669" cy="344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6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497" y="518442"/>
            <a:ext cx="2107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CETL Tour: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2677" y="231431"/>
            <a:ext cx="616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Recording Studio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Lightboard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A person in front of a screen&#10;&#10;Description automatically generated">
            <a:extLst>
              <a:ext uri="{FF2B5EF4-FFF2-40B4-BE49-F238E27FC236}">
                <a16:creationId xmlns:a16="http://schemas.microsoft.com/office/drawing/2014/main" id="{172938D1-7676-FC49-90C4-D745DB0243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443" y="1801091"/>
            <a:ext cx="6207233" cy="47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4087" y="436752"/>
            <a:ext cx="616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E6DAA-357E-ED59-FB07-BE6BD15A9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016" y="184727"/>
            <a:ext cx="6445967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1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4087" y="436752"/>
            <a:ext cx="616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person in black shirt&#10;&#10;Description automatically generated">
            <a:extLst>
              <a:ext uri="{FF2B5EF4-FFF2-40B4-BE49-F238E27FC236}">
                <a16:creationId xmlns:a16="http://schemas.microsoft.com/office/drawing/2014/main" id="{9A381D8A-9E9D-3AE7-E034-C05C40D1F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478" y="162635"/>
            <a:ext cx="5913195" cy="3365655"/>
          </a:xfrm>
          <a:prstGeom prst="rect">
            <a:avLst/>
          </a:prstGeom>
        </p:spPr>
      </p:pic>
      <p:pic>
        <p:nvPicPr>
          <p:cNvPr id="10" name="Picture 9" descr="A person in black shirt&#10;&#10;Description automatically generated">
            <a:extLst>
              <a:ext uri="{FF2B5EF4-FFF2-40B4-BE49-F238E27FC236}">
                <a16:creationId xmlns:a16="http://schemas.microsoft.com/office/drawing/2014/main" id="{814EC362-4B3D-41B3-44AF-AA6F680DE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327" y="2844800"/>
            <a:ext cx="5509609" cy="35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760" y="212302"/>
            <a:ext cx="616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Collaboratory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497" y="492872"/>
            <a:ext cx="21071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CETL Tour: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6CD17-8D7B-B3A0-D48E-77B4FF5C4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2" y="1513298"/>
            <a:ext cx="8645236" cy="5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24" y="2518000"/>
            <a:ext cx="2866407" cy="222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869" y="2814947"/>
            <a:ext cx="42560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469" y="1173346"/>
            <a:ext cx="48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A-State / ACUE Partnership</a:t>
            </a:r>
          </a:p>
        </p:txBody>
      </p:sp>
    </p:spTree>
    <p:extLst>
      <p:ext uri="{BB962C8B-B14F-4D97-AF65-F5344CB8AC3E}">
        <p14:creationId xmlns:p14="http://schemas.microsoft.com/office/powerpoint/2010/main" val="282332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692" y="1633992"/>
            <a:ext cx="83943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online courses for faculty rooted in evidence-based teaching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courses delivered in facilitated cohort groups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only nationally-recognized university faculty credential endorsed by the American Council on Education (ACE)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 showing that implementation of ACUE practices improves student engagement, increases persistence, and closes equity gaps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92" y="661081"/>
            <a:ext cx="6041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partnership with ACUE offers:</a:t>
            </a: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778" y="6038824"/>
            <a:ext cx="2329965" cy="6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9604" y="1437707"/>
            <a:ext cx="83943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Faculty Learning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Faculty Book Discussion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Guest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Workshops (both pedagogy and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Showcases of faculty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92" y="661081"/>
            <a:ext cx="8380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upcoming announcements regarding:</a:t>
            </a: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778" y="6038824"/>
            <a:ext cx="2329965" cy="6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719" y="1437707"/>
            <a:ext cx="83943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cs typeface="Arial" panose="020B0604020202020204" pitchFamily="34" charset="0"/>
              </a:rPr>
              <a:t>Please visit and tell us what you need!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Center for Excellence in Teaching and Learning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(CETL)</a:t>
            </a:r>
          </a:p>
          <a:p>
            <a:pPr algn="ctr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CETL@AState.edu</a:t>
            </a:r>
          </a:p>
          <a:p>
            <a:pPr algn="ctr"/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Ruth Owens, Director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rsupko@AState.edu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92" y="661081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 …</a:t>
            </a: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778" y="6038824"/>
            <a:ext cx="2329965" cy="6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2A2AD-3EEA-4499-9E7B-A2B79F30D395}"/>
              </a:ext>
            </a:extLst>
          </p:cNvPr>
          <p:cNvSpPr/>
          <p:nvPr/>
        </p:nvSpPr>
        <p:spPr>
          <a:xfrm>
            <a:off x="-527954" y="1683168"/>
            <a:ext cx="9259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Thank you for your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  time and attention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87682-FC5B-48C3-BEE5-56464BD102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35" y="3793778"/>
            <a:ext cx="2390348" cy="17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7426" y="669180"/>
            <a:ext cx="4542072" cy="117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CETL! 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301, Dean B. Ellis Library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665" y="1483097"/>
            <a:ext cx="2662122" cy="43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486" y="2322415"/>
            <a:ext cx="4452078" cy="318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6152" y="3608732"/>
            <a:ext cx="5220425" cy="30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9574" y="456291"/>
            <a:ext cx="5147996" cy="34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43" y="1182711"/>
            <a:ext cx="2663568" cy="45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0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39574" y="2176392"/>
            <a:ext cx="6352717" cy="302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Work: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CETL advances initiatives in teaching and learning and works to sustain a culture of teaching excellence, regardless of the mode of course delivery, supported by meaningful and ongoing professional development. 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16869-E042-DE82-88D5-401B6AA2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399" y="745144"/>
            <a:ext cx="2498361" cy="183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5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799" y="1397796"/>
            <a:ext cx="78544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goal- and needs-oriented programming and activities for early-, mid-, and later-career faculty 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resources for the use and creation of instructional tools and videos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and group trouble-shooting and support for using instructional technology to enhance teaching and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645" y="884671"/>
            <a:ext cx="2234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provide:</a:t>
            </a: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95" y="6068730"/>
            <a:ext cx="2329965" cy="6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497" y="860046"/>
            <a:ext cx="83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Murry, Digital Services Coordinator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97" y="657112"/>
            <a:ext cx="369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CETL Staff:</a:t>
            </a:r>
          </a:p>
        </p:txBody>
      </p:sp>
      <p:pic>
        <p:nvPicPr>
          <p:cNvPr id="2051" name="Picture 3" descr="C:\Users\Ruth\Downloads\dean-murry-2022-16x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35" y="1995055"/>
            <a:ext cx="6902881" cy="38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497" y="830644"/>
            <a:ext cx="616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Earnhart, Faculty Support Specialist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552" y="569034"/>
            <a:ext cx="369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CETL Staff: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7791" y="1703281"/>
            <a:ext cx="6468418" cy="41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6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9696" y="1761103"/>
            <a:ext cx="461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Kayle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Assistant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ray of sunshine!)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349" y="657112"/>
            <a:ext cx="369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CETL Staff:</a:t>
            </a:r>
          </a:p>
        </p:txBody>
      </p:sp>
      <p:pic>
        <p:nvPicPr>
          <p:cNvPr id="5122" name="Picture 2" descr="C:\Users\Ruth\Downloads\93110B3D-B335-4C0B-9FF3-294CC767F2D6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1163" y="878284"/>
            <a:ext cx="3352800" cy="48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8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8917" y="1936262"/>
            <a:ext cx="4546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Ruth Owens,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CETL Director,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Spanish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92" y="878284"/>
            <a:ext cx="369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CETL Staff: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DAA4D2-7D2E-AD22-3609-0A95573DA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554" y="1713300"/>
            <a:ext cx="3026317" cy="39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5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bcaeb8-a875-4ba5-84d7-b228aa7b38da">
      <Terms xmlns="http://schemas.microsoft.com/office/infopath/2007/PartnerControls"/>
    </lcf76f155ced4ddcb4097134ff3c332f>
    <TaxCatchAll xmlns="0b744598-b840-4b18-84c0-37b4fc0b4b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5C56DEEFAE24C825606D9E694B183" ma:contentTypeVersion="14" ma:contentTypeDescription="Create a new document." ma:contentTypeScope="" ma:versionID="01cba1e365f4dc188e3bc9bc6b8c8aec">
  <xsd:schema xmlns:xsd="http://www.w3.org/2001/XMLSchema" xmlns:xs="http://www.w3.org/2001/XMLSchema" xmlns:p="http://schemas.microsoft.com/office/2006/metadata/properties" xmlns:ns2="ddbcaeb8-a875-4ba5-84d7-b228aa7b38da" xmlns:ns3="0b744598-b840-4b18-84c0-37b4fc0b4b20" targetNamespace="http://schemas.microsoft.com/office/2006/metadata/properties" ma:root="true" ma:fieldsID="db2984dadd12cc83197b88fe1e10617f" ns2:_="" ns3:_="">
    <xsd:import namespace="ddbcaeb8-a875-4ba5-84d7-b228aa7b38da"/>
    <xsd:import namespace="0b744598-b840-4b18-84c0-37b4fc0b4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caeb8-a875-4ba5-84d7-b228aa7b3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72b6a5b-3128-433d-b933-fedcf56c2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44598-b840-4b18-84c0-37b4fc0b4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dd92bb-0a5e-4e8e-8b93-5f3d7db2addd}" ma:internalName="TaxCatchAll" ma:showField="CatchAllData" ma:web="0b744598-b840-4b18-84c0-37b4fc0b4b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63492F-0071-4CD6-A429-725D0C9DC661}">
  <ds:schemaRefs>
    <ds:schemaRef ds:uri="http://schemas.microsoft.com/office/2006/metadata/properties"/>
    <ds:schemaRef ds:uri="http://schemas.microsoft.com/office/infopath/2007/PartnerControls"/>
    <ds:schemaRef ds:uri="ddbcaeb8-a875-4ba5-84d7-b228aa7b38da"/>
    <ds:schemaRef ds:uri="0b744598-b840-4b18-84c0-37b4fc0b4b20"/>
  </ds:schemaRefs>
</ds:datastoreItem>
</file>

<file path=customXml/itemProps2.xml><?xml version="1.0" encoding="utf-8"?>
<ds:datastoreItem xmlns:ds="http://schemas.openxmlformats.org/officeDocument/2006/customXml" ds:itemID="{E380584A-66C6-47C6-A283-06CE73728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caeb8-a875-4ba5-84d7-b228aa7b38da"/>
    <ds:schemaRef ds:uri="0b744598-b840-4b18-84c0-37b4fc0b4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CE7004-3AD1-4398-A4EE-40373397E6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328</Words>
  <Application>Microsoft Macintosh PowerPoint</Application>
  <PresentationFormat>On-screen Show (4:3)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Tiffany Keb</cp:lastModifiedBy>
  <cp:revision>93</cp:revision>
  <cp:lastPrinted>2013-08-23T22:03:43Z</cp:lastPrinted>
  <dcterms:created xsi:type="dcterms:W3CDTF">2013-08-23T15:55:02Z</dcterms:created>
  <dcterms:modified xsi:type="dcterms:W3CDTF">2023-09-22T19:39:03Z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0x0101006205C56DEEFAE24C825606D9E694B183</vt:lpwstr>
  </property>
  <property fmtid="{D5CDD505-2E9C-101B-9397-08002B2CF9AE}" pid="3" name="MediaServiceImageTags">
    <vt:lpwstr/>
  </property>
</Properties>
</file>